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2" r:id="rId4"/>
    <p:sldId id="268" r:id="rId5"/>
    <p:sldId id="258" r:id="rId6"/>
    <p:sldId id="259" r:id="rId7"/>
    <p:sldId id="260" r:id="rId8"/>
    <p:sldId id="257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FE3FC4-4904-482A-872D-0D8A7FC59084}" type="datetimeFigureOut">
              <a:rPr lang="ru-RU" smtClean="0"/>
              <a:t>23.08.2016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AF6ADB-7826-420A-8876-26B49B01DCE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214422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Цилиндр 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459163"/>
            <a:ext cx="4951413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49275"/>
            <a:ext cx="4572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692150"/>
            <a:ext cx="1868488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26238" y="3644900"/>
            <a:ext cx="2454275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725" y="3887788"/>
            <a:ext cx="2646363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BFC"/>
              </a:clrFrom>
              <a:clrTo>
                <a:srgbClr val="FFFB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333375"/>
            <a:ext cx="2232025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166813"/>
            <a:ext cx="4162425" cy="5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143000"/>
            <a:ext cx="41433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85875" y="428625"/>
            <a:ext cx="7119938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Цилиндрическая  архитектура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урока: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ввести понятие цилиндрической поверхности,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цилиндра и его элементов (боковая поверхность, основания, образующие, ось, высота ,радиус</a:t>
            </a:r>
            <a:r>
              <a:rPr lang="ru-RU" sz="13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33"/>
          <p:cNvSpPr>
            <a:spLocks/>
          </p:cNvSpPr>
          <p:nvPr/>
        </p:nvSpPr>
        <p:spPr bwMode="auto">
          <a:xfrm>
            <a:off x="1692275" y="1844675"/>
            <a:ext cx="3994150" cy="4248150"/>
          </a:xfrm>
          <a:custGeom>
            <a:avLst/>
            <a:gdLst>
              <a:gd name="T0" fmla="*/ 0 w 2516"/>
              <a:gd name="T1" fmla="*/ 2147483647 h 2676"/>
              <a:gd name="T2" fmla="*/ 2147483647 w 2516"/>
              <a:gd name="T3" fmla="*/ 2147483647 h 2676"/>
              <a:gd name="T4" fmla="*/ 2147483647 w 2516"/>
              <a:gd name="T5" fmla="*/ 2147483647 h 2676"/>
              <a:gd name="T6" fmla="*/ 2147483647 w 2516"/>
              <a:gd name="T7" fmla="*/ 2147483647 h 2676"/>
              <a:gd name="T8" fmla="*/ 2147483647 w 2516"/>
              <a:gd name="T9" fmla="*/ 2147483647 h 2676"/>
              <a:gd name="T10" fmla="*/ 2147483647 w 2516"/>
              <a:gd name="T11" fmla="*/ 2147483647 h 2676"/>
              <a:gd name="T12" fmla="*/ 2147483647 w 2516"/>
              <a:gd name="T13" fmla="*/ 2147483647 h 2676"/>
              <a:gd name="T14" fmla="*/ 2147483647 w 2516"/>
              <a:gd name="T15" fmla="*/ 2147483647 h 2676"/>
              <a:gd name="T16" fmla="*/ 2147483647 w 2516"/>
              <a:gd name="T17" fmla="*/ 2147483647 h 2676"/>
              <a:gd name="T18" fmla="*/ 2147483647 w 2516"/>
              <a:gd name="T19" fmla="*/ 2147483647 h 2676"/>
              <a:gd name="T20" fmla="*/ 2147483647 w 2516"/>
              <a:gd name="T21" fmla="*/ 2147483647 h 2676"/>
              <a:gd name="T22" fmla="*/ 2147483647 w 2516"/>
              <a:gd name="T23" fmla="*/ 2147483647 h 2676"/>
              <a:gd name="T24" fmla="*/ 2147483647 w 2516"/>
              <a:gd name="T25" fmla="*/ 2147483647 h 2676"/>
              <a:gd name="T26" fmla="*/ 2147483647 w 2516"/>
              <a:gd name="T27" fmla="*/ 0 h 2676"/>
              <a:gd name="T28" fmla="*/ 2147483647 w 2516"/>
              <a:gd name="T29" fmla="*/ 2147483647 h 2676"/>
              <a:gd name="T30" fmla="*/ 2147483647 w 2516"/>
              <a:gd name="T31" fmla="*/ 2147483647 h 2676"/>
              <a:gd name="T32" fmla="*/ 2147483647 w 2516"/>
              <a:gd name="T33" fmla="*/ 2147483647 h 2676"/>
              <a:gd name="T34" fmla="*/ 2147483647 w 2516"/>
              <a:gd name="T35" fmla="*/ 2147483647 h 2676"/>
              <a:gd name="T36" fmla="*/ 2147483647 w 2516"/>
              <a:gd name="T37" fmla="*/ 2147483647 h 2676"/>
              <a:gd name="T38" fmla="*/ 0 w 2516"/>
              <a:gd name="T39" fmla="*/ 2147483647 h 267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516"/>
              <a:gd name="T61" fmla="*/ 0 h 2676"/>
              <a:gd name="T62" fmla="*/ 2516 w 2516"/>
              <a:gd name="T63" fmla="*/ 2676 h 267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516" h="2676">
                <a:moveTo>
                  <a:pt x="0" y="590"/>
                </a:moveTo>
                <a:lnTo>
                  <a:pt x="859" y="2515"/>
                </a:lnTo>
                <a:lnTo>
                  <a:pt x="1104" y="2602"/>
                </a:lnTo>
                <a:lnTo>
                  <a:pt x="1451" y="2676"/>
                </a:lnTo>
                <a:lnTo>
                  <a:pt x="1869" y="2625"/>
                </a:lnTo>
                <a:lnTo>
                  <a:pt x="2082" y="2562"/>
                </a:lnTo>
                <a:lnTo>
                  <a:pt x="2193" y="2483"/>
                </a:lnTo>
                <a:lnTo>
                  <a:pt x="2366" y="2365"/>
                </a:lnTo>
                <a:lnTo>
                  <a:pt x="2516" y="2199"/>
                </a:lnTo>
                <a:lnTo>
                  <a:pt x="2508" y="2073"/>
                </a:lnTo>
                <a:lnTo>
                  <a:pt x="1723" y="272"/>
                </a:lnTo>
                <a:lnTo>
                  <a:pt x="1672" y="156"/>
                </a:lnTo>
                <a:lnTo>
                  <a:pt x="1554" y="61"/>
                </a:lnTo>
                <a:lnTo>
                  <a:pt x="1315" y="0"/>
                </a:lnTo>
                <a:lnTo>
                  <a:pt x="1143" y="93"/>
                </a:lnTo>
                <a:lnTo>
                  <a:pt x="1041" y="179"/>
                </a:lnTo>
                <a:lnTo>
                  <a:pt x="457" y="282"/>
                </a:lnTo>
                <a:lnTo>
                  <a:pt x="272" y="363"/>
                </a:lnTo>
                <a:lnTo>
                  <a:pt x="118" y="448"/>
                </a:lnTo>
                <a:lnTo>
                  <a:pt x="0" y="590"/>
                </a:lnTo>
                <a:close/>
              </a:path>
            </a:pathLst>
          </a:custGeom>
          <a:solidFill>
            <a:srgbClr val="BBE0E3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620713"/>
            <a:ext cx="914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Общее определение цилиндрического тела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 flipH="1">
            <a:off x="395288" y="4579938"/>
            <a:ext cx="7272337" cy="1728787"/>
          </a:xfrm>
          <a:prstGeom prst="parallelogram">
            <a:avLst>
              <a:gd name="adj" fmla="val 73265"/>
            </a:avLst>
          </a:prstGeom>
          <a:solidFill>
            <a:srgbClr val="FFFF0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Line 7"/>
          <p:cNvSpPr>
            <a:spLocks noChangeShapeType="1"/>
          </p:cNvSpPr>
          <p:nvPr/>
        </p:nvSpPr>
        <p:spPr bwMode="auto">
          <a:xfrm flipH="1">
            <a:off x="395288" y="4579938"/>
            <a:ext cx="21605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395288" y="4579938"/>
            <a:ext cx="1296987" cy="1728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Line 9"/>
          <p:cNvSpPr>
            <a:spLocks noChangeShapeType="1"/>
          </p:cNvSpPr>
          <p:nvPr/>
        </p:nvSpPr>
        <p:spPr bwMode="auto">
          <a:xfrm>
            <a:off x="1692275" y="6308725"/>
            <a:ext cx="5975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 flipH="1" flipV="1">
            <a:off x="6372225" y="4579938"/>
            <a:ext cx="1295400" cy="1728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H="1">
            <a:off x="5435600" y="4579938"/>
            <a:ext cx="9366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12"/>
          <p:cNvSpPr>
            <a:spLocks noChangeShapeType="1"/>
          </p:cNvSpPr>
          <p:nvPr/>
        </p:nvSpPr>
        <p:spPr bwMode="auto">
          <a:xfrm flipH="1" flipV="1">
            <a:off x="2627313" y="4579938"/>
            <a:ext cx="2881312" cy="15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AutoShape 15"/>
          <p:cNvSpPr>
            <a:spLocks noChangeArrowheads="1"/>
          </p:cNvSpPr>
          <p:nvPr/>
        </p:nvSpPr>
        <p:spPr bwMode="auto">
          <a:xfrm flipH="1">
            <a:off x="323850" y="1773238"/>
            <a:ext cx="7272338" cy="1728787"/>
          </a:xfrm>
          <a:prstGeom prst="parallelogram">
            <a:avLst>
              <a:gd name="adj" fmla="val 73265"/>
            </a:avLst>
          </a:prstGeom>
          <a:solidFill>
            <a:srgbClr val="FFFF0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Line 16"/>
          <p:cNvSpPr>
            <a:spLocks noChangeShapeType="1"/>
          </p:cNvSpPr>
          <p:nvPr/>
        </p:nvSpPr>
        <p:spPr bwMode="auto">
          <a:xfrm flipH="1">
            <a:off x="323850" y="1773238"/>
            <a:ext cx="21605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Line 17"/>
          <p:cNvSpPr>
            <a:spLocks noChangeShapeType="1"/>
          </p:cNvSpPr>
          <p:nvPr/>
        </p:nvSpPr>
        <p:spPr bwMode="auto">
          <a:xfrm>
            <a:off x="323850" y="1773238"/>
            <a:ext cx="1296988" cy="1728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Line 18"/>
          <p:cNvSpPr>
            <a:spLocks noChangeShapeType="1"/>
          </p:cNvSpPr>
          <p:nvPr/>
        </p:nvSpPr>
        <p:spPr bwMode="auto">
          <a:xfrm>
            <a:off x="1620838" y="3502025"/>
            <a:ext cx="5975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5" name="Line 19"/>
          <p:cNvSpPr>
            <a:spLocks noChangeShapeType="1"/>
          </p:cNvSpPr>
          <p:nvPr/>
        </p:nvSpPr>
        <p:spPr bwMode="auto">
          <a:xfrm flipH="1" flipV="1">
            <a:off x="6300788" y="1773238"/>
            <a:ext cx="1295400" cy="1728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6" name="Line 20"/>
          <p:cNvSpPr>
            <a:spLocks noChangeShapeType="1"/>
          </p:cNvSpPr>
          <p:nvPr/>
        </p:nvSpPr>
        <p:spPr bwMode="auto">
          <a:xfrm flipH="1">
            <a:off x="5653088" y="177323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7" name="Line 21"/>
          <p:cNvSpPr>
            <a:spLocks noChangeShapeType="1"/>
          </p:cNvSpPr>
          <p:nvPr/>
        </p:nvSpPr>
        <p:spPr bwMode="auto">
          <a:xfrm flipH="1">
            <a:off x="2484438" y="1773238"/>
            <a:ext cx="31686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8" name="Freeform 24"/>
          <p:cNvSpPr>
            <a:spLocks/>
          </p:cNvSpPr>
          <p:nvPr/>
        </p:nvSpPr>
        <p:spPr bwMode="auto">
          <a:xfrm>
            <a:off x="1692275" y="1844675"/>
            <a:ext cx="2736850" cy="1282700"/>
          </a:xfrm>
          <a:custGeom>
            <a:avLst/>
            <a:gdLst>
              <a:gd name="T0" fmla="*/ 2147483647 w 1481"/>
              <a:gd name="T1" fmla="*/ 2147483647 h 808"/>
              <a:gd name="T2" fmla="*/ 2147483647 w 1481"/>
              <a:gd name="T3" fmla="*/ 2147483647 h 808"/>
              <a:gd name="T4" fmla="*/ 2147483647 w 1481"/>
              <a:gd name="T5" fmla="*/ 2147483647 h 808"/>
              <a:gd name="T6" fmla="*/ 2147483647 w 1481"/>
              <a:gd name="T7" fmla="*/ 2147483647 h 808"/>
              <a:gd name="T8" fmla="*/ 2147483647 w 1481"/>
              <a:gd name="T9" fmla="*/ 2147483647 h 808"/>
              <a:gd name="T10" fmla="*/ 2147483647 w 1481"/>
              <a:gd name="T11" fmla="*/ 2147483647 h 808"/>
              <a:gd name="T12" fmla="*/ 2147483647 w 1481"/>
              <a:gd name="T13" fmla="*/ 2147483647 h 808"/>
              <a:gd name="T14" fmla="*/ 2147483647 w 1481"/>
              <a:gd name="T15" fmla="*/ 2147483647 h 808"/>
              <a:gd name="T16" fmla="*/ 2147483647 w 1481"/>
              <a:gd name="T17" fmla="*/ 2147483647 h 8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81"/>
              <a:gd name="T28" fmla="*/ 0 h 808"/>
              <a:gd name="T29" fmla="*/ 1481 w 1481"/>
              <a:gd name="T30" fmla="*/ 808 h 8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81" h="808">
                <a:moveTo>
                  <a:pt x="15" y="596"/>
                </a:moveTo>
                <a:cubicBezTo>
                  <a:pt x="0" y="520"/>
                  <a:pt x="151" y="392"/>
                  <a:pt x="287" y="324"/>
                </a:cubicBezTo>
                <a:cubicBezTo>
                  <a:pt x="423" y="256"/>
                  <a:pt x="687" y="241"/>
                  <a:pt x="831" y="188"/>
                </a:cubicBezTo>
                <a:cubicBezTo>
                  <a:pt x="975" y="135"/>
                  <a:pt x="1043" y="0"/>
                  <a:pt x="1149" y="7"/>
                </a:cubicBezTo>
                <a:cubicBezTo>
                  <a:pt x="1255" y="14"/>
                  <a:pt x="1451" y="135"/>
                  <a:pt x="1466" y="233"/>
                </a:cubicBezTo>
                <a:cubicBezTo>
                  <a:pt x="1481" y="331"/>
                  <a:pt x="1337" y="505"/>
                  <a:pt x="1239" y="596"/>
                </a:cubicBezTo>
                <a:cubicBezTo>
                  <a:pt x="1141" y="687"/>
                  <a:pt x="1020" y="748"/>
                  <a:pt x="877" y="778"/>
                </a:cubicBezTo>
                <a:cubicBezTo>
                  <a:pt x="734" y="808"/>
                  <a:pt x="522" y="808"/>
                  <a:pt x="378" y="778"/>
                </a:cubicBezTo>
                <a:cubicBezTo>
                  <a:pt x="234" y="748"/>
                  <a:pt x="30" y="672"/>
                  <a:pt x="15" y="596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9" name="Freeform 25"/>
          <p:cNvSpPr>
            <a:spLocks/>
          </p:cNvSpPr>
          <p:nvPr/>
        </p:nvSpPr>
        <p:spPr bwMode="auto">
          <a:xfrm>
            <a:off x="2987675" y="4797425"/>
            <a:ext cx="2736850" cy="1282700"/>
          </a:xfrm>
          <a:custGeom>
            <a:avLst/>
            <a:gdLst>
              <a:gd name="T0" fmla="*/ 2147483647 w 1481"/>
              <a:gd name="T1" fmla="*/ 2147483647 h 808"/>
              <a:gd name="T2" fmla="*/ 2147483647 w 1481"/>
              <a:gd name="T3" fmla="*/ 2147483647 h 808"/>
              <a:gd name="T4" fmla="*/ 2147483647 w 1481"/>
              <a:gd name="T5" fmla="*/ 2147483647 h 808"/>
              <a:gd name="T6" fmla="*/ 2147483647 w 1481"/>
              <a:gd name="T7" fmla="*/ 2147483647 h 808"/>
              <a:gd name="T8" fmla="*/ 2147483647 w 1481"/>
              <a:gd name="T9" fmla="*/ 2147483647 h 808"/>
              <a:gd name="T10" fmla="*/ 2147483647 w 1481"/>
              <a:gd name="T11" fmla="*/ 2147483647 h 808"/>
              <a:gd name="T12" fmla="*/ 2147483647 w 1481"/>
              <a:gd name="T13" fmla="*/ 2147483647 h 808"/>
              <a:gd name="T14" fmla="*/ 2147483647 w 1481"/>
              <a:gd name="T15" fmla="*/ 2147483647 h 808"/>
              <a:gd name="T16" fmla="*/ 2147483647 w 1481"/>
              <a:gd name="T17" fmla="*/ 2147483647 h 8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81"/>
              <a:gd name="T28" fmla="*/ 0 h 808"/>
              <a:gd name="T29" fmla="*/ 1481 w 1481"/>
              <a:gd name="T30" fmla="*/ 808 h 8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81" h="808">
                <a:moveTo>
                  <a:pt x="15" y="596"/>
                </a:moveTo>
                <a:cubicBezTo>
                  <a:pt x="0" y="520"/>
                  <a:pt x="151" y="392"/>
                  <a:pt x="287" y="324"/>
                </a:cubicBezTo>
                <a:cubicBezTo>
                  <a:pt x="423" y="256"/>
                  <a:pt x="687" y="241"/>
                  <a:pt x="831" y="188"/>
                </a:cubicBezTo>
                <a:cubicBezTo>
                  <a:pt x="975" y="135"/>
                  <a:pt x="1043" y="0"/>
                  <a:pt x="1149" y="7"/>
                </a:cubicBezTo>
                <a:cubicBezTo>
                  <a:pt x="1255" y="14"/>
                  <a:pt x="1451" y="135"/>
                  <a:pt x="1466" y="233"/>
                </a:cubicBezTo>
                <a:cubicBezTo>
                  <a:pt x="1481" y="331"/>
                  <a:pt x="1337" y="505"/>
                  <a:pt x="1239" y="596"/>
                </a:cubicBezTo>
                <a:cubicBezTo>
                  <a:pt x="1141" y="687"/>
                  <a:pt x="1020" y="748"/>
                  <a:pt x="877" y="778"/>
                </a:cubicBezTo>
                <a:cubicBezTo>
                  <a:pt x="734" y="808"/>
                  <a:pt x="522" y="808"/>
                  <a:pt x="378" y="778"/>
                </a:cubicBezTo>
                <a:cubicBezTo>
                  <a:pt x="234" y="748"/>
                  <a:pt x="30" y="672"/>
                  <a:pt x="15" y="596"/>
                </a:cubicBezTo>
                <a:close/>
              </a:path>
            </a:pathLst>
          </a:custGeom>
          <a:solidFill>
            <a:srgbClr val="BBE0E3">
              <a:alpha val="70195"/>
            </a:srgb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Line 26"/>
          <p:cNvSpPr>
            <a:spLocks noChangeShapeType="1"/>
          </p:cNvSpPr>
          <p:nvPr/>
        </p:nvSpPr>
        <p:spPr bwMode="auto">
          <a:xfrm flipH="1" flipV="1">
            <a:off x="1692275" y="2781300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1" name="Line 27"/>
          <p:cNvSpPr>
            <a:spLocks noChangeShapeType="1"/>
          </p:cNvSpPr>
          <p:nvPr/>
        </p:nvSpPr>
        <p:spPr bwMode="auto">
          <a:xfrm flipH="1" flipV="1">
            <a:off x="4356100" y="2133600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2" name="Line 29"/>
          <p:cNvSpPr>
            <a:spLocks noChangeShapeType="1"/>
          </p:cNvSpPr>
          <p:nvPr/>
        </p:nvSpPr>
        <p:spPr bwMode="auto">
          <a:xfrm flipH="1" flipV="1">
            <a:off x="3779838" y="1844675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3" name="Line 30"/>
          <p:cNvSpPr>
            <a:spLocks noChangeShapeType="1"/>
          </p:cNvSpPr>
          <p:nvPr/>
        </p:nvSpPr>
        <p:spPr bwMode="auto">
          <a:xfrm flipH="1" flipV="1">
            <a:off x="3059113" y="2205038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4" name="Line 31"/>
          <p:cNvSpPr>
            <a:spLocks noChangeShapeType="1"/>
          </p:cNvSpPr>
          <p:nvPr/>
        </p:nvSpPr>
        <p:spPr bwMode="auto">
          <a:xfrm flipH="1" flipV="1">
            <a:off x="2124075" y="2420938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5" name="Line 32"/>
          <p:cNvSpPr>
            <a:spLocks noChangeShapeType="1"/>
          </p:cNvSpPr>
          <p:nvPr/>
        </p:nvSpPr>
        <p:spPr bwMode="auto">
          <a:xfrm flipH="1" flipV="1">
            <a:off x="2987675" y="3140075"/>
            <a:ext cx="1295400" cy="2952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6" name="Line 34"/>
          <p:cNvSpPr>
            <a:spLocks noChangeShapeType="1"/>
          </p:cNvSpPr>
          <p:nvPr/>
        </p:nvSpPr>
        <p:spPr bwMode="auto">
          <a:xfrm flipH="1" flipV="1">
            <a:off x="7596188" y="2492375"/>
            <a:ext cx="1295400" cy="29527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8101013" y="4724400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endParaRPr lang="ru-RU" sz="32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10268" name="Text Box 36"/>
          <p:cNvSpPr txBox="1">
            <a:spLocks noChangeArrowheads="1"/>
          </p:cNvSpPr>
          <p:nvPr/>
        </p:nvSpPr>
        <p:spPr bwMode="auto">
          <a:xfrm>
            <a:off x="6156325" y="5445125"/>
            <a:ext cx="792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ym typeface="Symbol" pitchFamily="18" charset="2"/>
              </a:rPr>
              <a:t></a:t>
            </a:r>
          </a:p>
        </p:txBody>
      </p:sp>
      <p:sp>
        <p:nvSpPr>
          <p:cNvPr id="10269" name="Text Box 39"/>
          <p:cNvSpPr txBox="1">
            <a:spLocks noChangeArrowheads="1"/>
          </p:cNvSpPr>
          <p:nvPr/>
        </p:nvSpPr>
        <p:spPr bwMode="auto">
          <a:xfrm>
            <a:off x="6011863" y="2636838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ym typeface="Symbol" pitchFamily="18" charset="2"/>
              </a:rPr>
              <a:t></a:t>
            </a:r>
            <a:r>
              <a:rPr lang="ru-RU" sz="3600" b="1" i="1" baseline="-25000">
                <a:sym typeface="Symbol" pitchFamily="18" charset="2"/>
              </a:rPr>
              <a:t>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0"/>
          <p:cNvSpPr>
            <a:spLocks noChangeShapeType="1"/>
          </p:cNvSpPr>
          <p:nvPr/>
        </p:nvSpPr>
        <p:spPr bwMode="auto">
          <a:xfrm flipH="1" flipV="1">
            <a:off x="4427538" y="2565400"/>
            <a:ext cx="17462" cy="3743325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1" name="Rectangle 20"/>
          <p:cNvSpPr>
            <a:spLocks noChangeArrowheads="1"/>
          </p:cNvSpPr>
          <p:nvPr/>
        </p:nvSpPr>
        <p:spPr bwMode="auto">
          <a:xfrm>
            <a:off x="4427538" y="2565400"/>
            <a:ext cx="1512887" cy="280828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2" name="AutoShape 19"/>
          <p:cNvSpPr>
            <a:spLocks noChangeArrowheads="1"/>
          </p:cNvSpPr>
          <p:nvPr/>
        </p:nvSpPr>
        <p:spPr bwMode="auto">
          <a:xfrm>
            <a:off x="2987675" y="2060575"/>
            <a:ext cx="2952750" cy="3744913"/>
          </a:xfrm>
          <a:prstGeom prst="can">
            <a:avLst>
              <a:gd name="adj" fmla="val 31707"/>
            </a:avLst>
          </a:prstGeom>
          <a:solidFill>
            <a:srgbClr val="BBE0E3">
              <a:alpha val="59999"/>
            </a:srgb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Oval 21"/>
          <p:cNvSpPr>
            <a:spLocks noChangeArrowheads="1"/>
          </p:cNvSpPr>
          <p:nvPr/>
        </p:nvSpPr>
        <p:spPr bwMode="auto">
          <a:xfrm>
            <a:off x="2987675" y="4870450"/>
            <a:ext cx="2952750" cy="93503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Oval 22"/>
          <p:cNvSpPr>
            <a:spLocks noChangeArrowheads="1"/>
          </p:cNvSpPr>
          <p:nvPr/>
        </p:nvSpPr>
        <p:spPr bwMode="auto">
          <a:xfrm>
            <a:off x="4391025" y="5372100"/>
            <a:ext cx="107950" cy="1079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Text Box 24"/>
          <p:cNvSpPr txBox="1">
            <a:spLocks noChangeArrowheads="1"/>
          </p:cNvSpPr>
          <p:nvPr/>
        </p:nvSpPr>
        <p:spPr bwMode="auto">
          <a:xfrm>
            <a:off x="4427538" y="5089525"/>
            <a:ext cx="5762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/>
              <a:t>О</a:t>
            </a:r>
          </a:p>
        </p:txBody>
      </p:sp>
      <p:sp>
        <p:nvSpPr>
          <p:cNvPr id="12296" name="Text Box 25"/>
          <p:cNvSpPr txBox="1">
            <a:spLocks noChangeArrowheads="1"/>
          </p:cNvSpPr>
          <p:nvPr/>
        </p:nvSpPr>
        <p:spPr bwMode="auto">
          <a:xfrm>
            <a:off x="4427538" y="2136775"/>
            <a:ext cx="5762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/>
              <a:t>О</a:t>
            </a:r>
            <a:r>
              <a:rPr lang="ru-RU" sz="2200" b="1" baseline="-25000"/>
              <a:t>1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1187450" y="692150"/>
            <a:ext cx="698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Прямой круговой цилиндр</a:t>
            </a:r>
          </a:p>
        </p:txBody>
      </p:sp>
      <p:sp>
        <p:nvSpPr>
          <p:cNvPr id="12298" name="Oval 23"/>
          <p:cNvSpPr>
            <a:spLocks noChangeArrowheads="1"/>
          </p:cNvSpPr>
          <p:nvPr/>
        </p:nvSpPr>
        <p:spPr bwMode="auto">
          <a:xfrm>
            <a:off x="4391025" y="2492375"/>
            <a:ext cx="107950" cy="1079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9" name="Line 21"/>
          <p:cNvSpPr>
            <a:spLocks noChangeShapeType="1"/>
          </p:cNvSpPr>
          <p:nvPr/>
        </p:nvSpPr>
        <p:spPr bwMode="auto">
          <a:xfrm flipV="1">
            <a:off x="4427538" y="1412875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0" name="Line 22"/>
          <p:cNvSpPr>
            <a:spLocks noChangeShapeType="1"/>
          </p:cNvSpPr>
          <p:nvPr/>
        </p:nvSpPr>
        <p:spPr bwMode="auto">
          <a:xfrm>
            <a:off x="4500563" y="2565400"/>
            <a:ext cx="1439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1" name="Line 23"/>
          <p:cNvSpPr>
            <a:spLocks noChangeShapeType="1"/>
          </p:cNvSpPr>
          <p:nvPr/>
        </p:nvSpPr>
        <p:spPr bwMode="auto">
          <a:xfrm>
            <a:off x="5148263" y="2924175"/>
            <a:ext cx="0" cy="2809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2" name="Line 25"/>
          <p:cNvSpPr>
            <a:spLocks noChangeShapeType="1"/>
          </p:cNvSpPr>
          <p:nvPr/>
        </p:nvSpPr>
        <p:spPr bwMode="auto">
          <a:xfrm flipH="1">
            <a:off x="5148263" y="2060575"/>
            <a:ext cx="1368425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Line 26"/>
          <p:cNvSpPr>
            <a:spLocks noChangeShapeType="1"/>
          </p:cNvSpPr>
          <p:nvPr/>
        </p:nvSpPr>
        <p:spPr bwMode="auto">
          <a:xfrm flipH="1">
            <a:off x="5219700" y="4292600"/>
            <a:ext cx="1441450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6443663" y="1628775"/>
            <a:ext cx="2089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основание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6588125" y="3860800"/>
            <a:ext cx="2484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образующая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4500563" y="6005513"/>
            <a:ext cx="2879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ось цилиндра</a:t>
            </a:r>
          </a:p>
        </p:txBody>
      </p:sp>
      <p:sp>
        <p:nvSpPr>
          <p:cNvPr id="12307" name="Line 31"/>
          <p:cNvSpPr>
            <a:spLocks noChangeShapeType="1"/>
          </p:cNvSpPr>
          <p:nvPr/>
        </p:nvSpPr>
        <p:spPr bwMode="auto">
          <a:xfrm>
            <a:off x="2124075" y="3429000"/>
            <a:ext cx="1295400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179388" y="3059113"/>
            <a:ext cx="25923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боковая поверхность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9"/>
          <p:cNvSpPr>
            <a:spLocks noChangeArrowheads="1"/>
          </p:cNvSpPr>
          <p:nvPr/>
        </p:nvSpPr>
        <p:spPr bwMode="auto">
          <a:xfrm>
            <a:off x="5508625" y="2205038"/>
            <a:ext cx="2952750" cy="3744912"/>
          </a:xfrm>
          <a:prstGeom prst="can">
            <a:avLst>
              <a:gd name="adj" fmla="val 31707"/>
            </a:avLst>
          </a:prstGeom>
          <a:solidFill>
            <a:srgbClr val="BBE0E3">
              <a:alpha val="59999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395288" y="620713"/>
            <a:ext cx="39608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Сечение цилиндра плоскостью, параллельной его оси</a:t>
            </a:r>
          </a:p>
        </p:txBody>
      </p:sp>
      <p:sp>
        <p:nvSpPr>
          <p:cNvPr id="13316" name="Oval 21"/>
          <p:cNvSpPr>
            <a:spLocks noChangeArrowheads="1"/>
          </p:cNvSpPr>
          <p:nvPr/>
        </p:nvSpPr>
        <p:spPr bwMode="auto">
          <a:xfrm>
            <a:off x="5508625" y="5014913"/>
            <a:ext cx="2952750" cy="93503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Oval 22"/>
          <p:cNvSpPr>
            <a:spLocks noChangeArrowheads="1"/>
          </p:cNvSpPr>
          <p:nvPr/>
        </p:nvSpPr>
        <p:spPr bwMode="auto">
          <a:xfrm>
            <a:off x="6911975" y="5516563"/>
            <a:ext cx="107950" cy="1079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Oval 23"/>
          <p:cNvSpPr>
            <a:spLocks noChangeArrowheads="1"/>
          </p:cNvSpPr>
          <p:nvPr/>
        </p:nvSpPr>
        <p:spPr bwMode="auto">
          <a:xfrm>
            <a:off x="6911975" y="2636838"/>
            <a:ext cx="107950" cy="1079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Text Box 24"/>
          <p:cNvSpPr txBox="1">
            <a:spLocks noChangeArrowheads="1"/>
          </p:cNvSpPr>
          <p:nvPr/>
        </p:nvSpPr>
        <p:spPr bwMode="auto">
          <a:xfrm>
            <a:off x="6948488" y="5233988"/>
            <a:ext cx="5762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/>
              <a:t>О</a:t>
            </a:r>
          </a:p>
        </p:txBody>
      </p:sp>
      <p:sp>
        <p:nvSpPr>
          <p:cNvPr id="13320" name="Text Box 25"/>
          <p:cNvSpPr txBox="1">
            <a:spLocks noChangeArrowheads="1"/>
          </p:cNvSpPr>
          <p:nvPr/>
        </p:nvSpPr>
        <p:spPr bwMode="auto">
          <a:xfrm>
            <a:off x="6948488" y="2281238"/>
            <a:ext cx="5762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/>
              <a:t>О</a:t>
            </a:r>
            <a:r>
              <a:rPr lang="ru-RU" sz="2200" b="1" baseline="-25000"/>
              <a:t>1</a:t>
            </a:r>
          </a:p>
        </p:txBody>
      </p:sp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5219700" y="620713"/>
            <a:ext cx="3816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Сечение цилиндра плоскостью, перпенди-кулярной его оси</a:t>
            </a:r>
          </a:p>
        </p:txBody>
      </p:sp>
      <p:sp>
        <p:nvSpPr>
          <p:cNvPr id="13322" name="Line 20"/>
          <p:cNvSpPr>
            <a:spLocks noChangeShapeType="1"/>
          </p:cNvSpPr>
          <p:nvPr/>
        </p:nvSpPr>
        <p:spPr bwMode="auto">
          <a:xfrm flipV="1">
            <a:off x="6965950" y="2673350"/>
            <a:ext cx="0" cy="28067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5508625" y="3860800"/>
            <a:ext cx="2951163" cy="936625"/>
            <a:chOff x="3470" y="2568"/>
            <a:chExt cx="1859" cy="590"/>
          </a:xfrm>
        </p:grpSpPr>
        <p:sp>
          <p:nvSpPr>
            <p:cNvPr id="13339" name="Oval 26"/>
            <p:cNvSpPr>
              <a:spLocks noChangeArrowheads="1"/>
            </p:cNvSpPr>
            <p:nvPr/>
          </p:nvSpPr>
          <p:spPr bwMode="auto">
            <a:xfrm>
              <a:off x="3470" y="2568"/>
              <a:ext cx="1859" cy="590"/>
            </a:xfrm>
            <a:prstGeom prst="ellipse">
              <a:avLst/>
            </a:prstGeom>
            <a:solidFill>
              <a:srgbClr val="333399">
                <a:alpha val="7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0" name="Oval 31"/>
            <p:cNvSpPr>
              <a:spLocks noChangeArrowheads="1"/>
            </p:cNvSpPr>
            <p:nvPr/>
          </p:nvSpPr>
          <p:spPr bwMode="auto">
            <a:xfrm>
              <a:off x="4354" y="2818"/>
              <a:ext cx="68" cy="68"/>
            </a:xfrm>
            <a:prstGeom prst="ellipse">
              <a:avLst/>
            </a:prstGeom>
            <a:solidFill>
              <a:srgbClr val="BBE0E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1" name="Text Box 32"/>
            <p:cNvSpPr txBox="1">
              <a:spLocks noChangeArrowheads="1"/>
            </p:cNvSpPr>
            <p:nvPr/>
          </p:nvSpPr>
          <p:spPr bwMode="auto">
            <a:xfrm>
              <a:off x="4377" y="2571"/>
              <a:ext cx="36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  <a:r>
                <a:rPr lang="ru-RU" sz="2200" b="1" baseline="-25000"/>
                <a:t>2</a:t>
              </a:r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1041400" y="2205038"/>
            <a:ext cx="2954338" cy="3744912"/>
            <a:chOff x="67" y="1389"/>
            <a:chExt cx="1861" cy="2359"/>
          </a:xfrm>
        </p:grpSpPr>
        <p:sp>
          <p:nvSpPr>
            <p:cNvPr id="13332" name="AutoShape 36"/>
            <p:cNvSpPr>
              <a:spLocks noChangeArrowheads="1"/>
            </p:cNvSpPr>
            <p:nvPr/>
          </p:nvSpPr>
          <p:spPr bwMode="auto">
            <a:xfrm>
              <a:off x="68" y="1389"/>
              <a:ext cx="1860" cy="2359"/>
            </a:xfrm>
            <a:prstGeom prst="can">
              <a:avLst>
                <a:gd name="adj" fmla="val 31707"/>
              </a:avLst>
            </a:prstGeom>
            <a:solidFill>
              <a:schemeClr val="accent1">
                <a:alpha val="59999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33" name="Oval 37"/>
            <p:cNvSpPr>
              <a:spLocks noChangeArrowheads="1"/>
            </p:cNvSpPr>
            <p:nvPr/>
          </p:nvSpPr>
          <p:spPr bwMode="auto">
            <a:xfrm>
              <a:off x="67" y="3159"/>
              <a:ext cx="1860" cy="589"/>
            </a:xfrm>
            <a:prstGeom prst="ellipse">
              <a:avLst/>
            </a:prstGeom>
            <a:solidFill>
              <a:schemeClr val="accent1">
                <a:alpha val="59999"/>
              </a:schemeClr>
            </a:solidFill>
            <a:ln w="19050">
              <a:solidFill>
                <a:srgbClr val="000000">
                  <a:alpha val="59999"/>
                </a:srgb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34" name="Oval 38"/>
            <p:cNvSpPr>
              <a:spLocks noChangeArrowheads="1"/>
            </p:cNvSpPr>
            <p:nvPr/>
          </p:nvSpPr>
          <p:spPr bwMode="auto">
            <a:xfrm>
              <a:off x="952" y="3475"/>
              <a:ext cx="68" cy="68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35" name="Oval 39"/>
            <p:cNvSpPr>
              <a:spLocks noChangeArrowheads="1"/>
            </p:cNvSpPr>
            <p:nvPr/>
          </p:nvSpPr>
          <p:spPr bwMode="auto">
            <a:xfrm>
              <a:off x="952" y="1661"/>
              <a:ext cx="68" cy="68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36" name="Text Box 40"/>
            <p:cNvSpPr txBox="1">
              <a:spLocks noChangeArrowheads="1"/>
            </p:cNvSpPr>
            <p:nvPr/>
          </p:nvSpPr>
          <p:spPr bwMode="auto">
            <a:xfrm>
              <a:off x="975" y="3252"/>
              <a:ext cx="36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</a:p>
          </p:txBody>
        </p:sp>
        <p:sp>
          <p:nvSpPr>
            <p:cNvPr id="13337" name="Text Box 41"/>
            <p:cNvSpPr txBox="1">
              <a:spLocks noChangeArrowheads="1"/>
            </p:cNvSpPr>
            <p:nvPr/>
          </p:nvSpPr>
          <p:spPr bwMode="auto">
            <a:xfrm>
              <a:off x="930" y="1434"/>
              <a:ext cx="36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200" b="1"/>
                <a:t>О</a:t>
              </a:r>
              <a:r>
                <a:rPr lang="ru-RU" sz="2200" b="1" baseline="-25000"/>
                <a:t>1</a:t>
              </a:r>
            </a:p>
          </p:txBody>
        </p:sp>
        <p:sp>
          <p:nvSpPr>
            <p:cNvPr id="13338" name="Line 42"/>
            <p:cNvSpPr>
              <a:spLocks noChangeShapeType="1"/>
            </p:cNvSpPr>
            <p:nvPr/>
          </p:nvSpPr>
          <p:spPr bwMode="auto">
            <a:xfrm flipV="1">
              <a:off x="986" y="1684"/>
              <a:ext cx="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051050" y="1557338"/>
            <a:ext cx="2376488" cy="5184775"/>
            <a:chOff x="1292" y="981"/>
            <a:chExt cx="1497" cy="3266"/>
          </a:xfrm>
        </p:grpSpPr>
        <p:sp>
          <p:nvSpPr>
            <p:cNvPr id="13329" name="Freeform 16"/>
            <p:cNvSpPr>
              <a:spLocks/>
            </p:cNvSpPr>
            <p:nvPr/>
          </p:nvSpPr>
          <p:spPr bwMode="auto">
            <a:xfrm>
              <a:off x="2290" y="981"/>
              <a:ext cx="499" cy="2268"/>
            </a:xfrm>
            <a:custGeom>
              <a:avLst/>
              <a:gdLst>
                <a:gd name="T0" fmla="*/ 0 w 499"/>
                <a:gd name="T1" fmla="*/ 499 h 2268"/>
                <a:gd name="T2" fmla="*/ 0 w 499"/>
                <a:gd name="T3" fmla="*/ 2268 h 2268"/>
                <a:gd name="T4" fmla="*/ 499 w 499"/>
                <a:gd name="T5" fmla="*/ 1769 h 2268"/>
                <a:gd name="T6" fmla="*/ 499 w 499"/>
                <a:gd name="T7" fmla="*/ 0 h 2268"/>
                <a:gd name="T8" fmla="*/ 0 w 499"/>
                <a:gd name="T9" fmla="*/ 499 h 2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9"/>
                <a:gd name="T16" fmla="*/ 0 h 2268"/>
                <a:gd name="T17" fmla="*/ 499 w 499"/>
                <a:gd name="T18" fmla="*/ 2268 h 2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9" h="2268">
                  <a:moveTo>
                    <a:pt x="0" y="499"/>
                  </a:moveTo>
                  <a:lnTo>
                    <a:pt x="0" y="2268"/>
                  </a:lnTo>
                  <a:lnTo>
                    <a:pt x="499" y="1769"/>
                  </a:lnTo>
                  <a:lnTo>
                    <a:pt x="499" y="0"/>
                  </a:lnTo>
                  <a:lnTo>
                    <a:pt x="0" y="499"/>
                  </a:lnTo>
                  <a:close/>
                </a:path>
              </a:pathLst>
            </a:custGeom>
            <a:solidFill>
              <a:srgbClr val="BBE0E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Freeform 14"/>
            <p:cNvSpPr>
              <a:spLocks/>
            </p:cNvSpPr>
            <p:nvPr/>
          </p:nvSpPr>
          <p:spPr bwMode="auto">
            <a:xfrm>
              <a:off x="1791" y="1480"/>
              <a:ext cx="499" cy="2268"/>
            </a:xfrm>
            <a:custGeom>
              <a:avLst/>
              <a:gdLst>
                <a:gd name="T0" fmla="*/ 0 w 499"/>
                <a:gd name="T1" fmla="*/ 499 h 2268"/>
                <a:gd name="T2" fmla="*/ 0 w 499"/>
                <a:gd name="T3" fmla="*/ 2268 h 2268"/>
                <a:gd name="T4" fmla="*/ 499 w 499"/>
                <a:gd name="T5" fmla="*/ 1769 h 2268"/>
                <a:gd name="T6" fmla="*/ 499 w 499"/>
                <a:gd name="T7" fmla="*/ 0 h 2268"/>
                <a:gd name="T8" fmla="*/ 0 w 499"/>
                <a:gd name="T9" fmla="*/ 499 h 2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9"/>
                <a:gd name="T16" fmla="*/ 0 h 2268"/>
                <a:gd name="T17" fmla="*/ 499 w 499"/>
                <a:gd name="T18" fmla="*/ 2268 h 2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9" h="2268">
                  <a:moveTo>
                    <a:pt x="0" y="499"/>
                  </a:moveTo>
                  <a:lnTo>
                    <a:pt x="0" y="2268"/>
                  </a:lnTo>
                  <a:lnTo>
                    <a:pt x="499" y="1769"/>
                  </a:lnTo>
                  <a:lnTo>
                    <a:pt x="499" y="0"/>
                  </a:lnTo>
                  <a:lnTo>
                    <a:pt x="0" y="499"/>
                  </a:lnTo>
                  <a:close/>
                </a:path>
              </a:pathLst>
            </a:custGeom>
            <a:solidFill>
              <a:srgbClr val="333399">
                <a:alpha val="50195"/>
              </a:srgb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Freeform 15"/>
            <p:cNvSpPr>
              <a:spLocks/>
            </p:cNvSpPr>
            <p:nvPr/>
          </p:nvSpPr>
          <p:spPr bwMode="auto">
            <a:xfrm>
              <a:off x="1292" y="1979"/>
              <a:ext cx="499" cy="2268"/>
            </a:xfrm>
            <a:custGeom>
              <a:avLst/>
              <a:gdLst>
                <a:gd name="T0" fmla="*/ 0 w 499"/>
                <a:gd name="T1" fmla="*/ 499 h 2268"/>
                <a:gd name="T2" fmla="*/ 0 w 499"/>
                <a:gd name="T3" fmla="*/ 2268 h 2268"/>
                <a:gd name="T4" fmla="*/ 499 w 499"/>
                <a:gd name="T5" fmla="*/ 1769 h 2268"/>
                <a:gd name="T6" fmla="*/ 499 w 499"/>
                <a:gd name="T7" fmla="*/ 0 h 2268"/>
                <a:gd name="T8" fmla="*/ 0 w 499"/>
                <a:gd name="T9" fmla="*/ 499 h 2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9"/>
                <a:gd name="T16" fmla="*/ 0 h 2268"/>
                <a:gd name="T17" fmla="*/ 499 w 499"/>
                <a:gd name="T18" fmla="*/ 2268 h 2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9" h="2268">
                  <a:moveTo>
                    <a:pt x="0" y="499"/>
                  </a:moveTo>
                  <a:lnTo>
                    <a:pt x="0" y="2268"/>
                  </a:lnTo>
                  <a:lnTo>
                    <a:pt x="499" y="1769"/>
                  </a:lnTo>
                  <a:lnTo>
                    <a:pt x="499" y="0"/>
                  </a:lnTo>
                  <a:lnTo>
                    <a:pt x="0" y="499"/>
                  </a:lnTo>
                  <a:close/>
                </a:path>
              </a:pathLst>
            </a:custGeom>
            <a:solidFill>
              <a:srgbClr val="BBE0E3">
                <a:alpha val="5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6" name="Line 43"/>
          <p:cNvSpPr>
            <a:spLocks noChangeShapeType="1"/>
          </p:cNvSpPr>
          <p:nvPr/>
        </p:nvSpPr>
        <p:spPr bwMode="auto">
          <a:xfrm flipV="1">
            <a:off x="2843213" y="3141663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7" name="Text Box 45"/>
          <p:cNvSpPr txBox="1">
            <a:spLocks noChangeArrowheads="1"/>
          </p:cNvSpPr>
          <p:nvPr/>
        </p:nvSpPr>
        <p:spPr bwMode="auto">
          <a:xfrm>
            <a:off x="2843213" y="58404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</a:p>
        </p:txBody>
      </p:sp>
      <p:sp>
        <p:nvSpPr>
          <p:cNvPr id="13328" name="Text Box 46"/>
          <p:cNvSpPr txBox="1">
            <a:spLocks noChangeArrowheads="1"/>
          </p:cNvSpPr>
          <p:nvPr/>
        </p:nvSpPr>
        <p:spPr bwMode="auto">
          <a:xfrm>
            <a:off x="2843213" y="3068638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  <a:r>
              <a:rPr lang="ru-RU" sz="2000" b="1" baseline="-250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785926"/>
            <a:ext cx="892971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задач</a:t>
            </a:r>
            <a:endParaRPr kumimoji="0" lang="ru-RU" sz="8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2" name="Freeform 38"/>
          <p:cNvSpPr>
            <a:spLocks/>
          </p:cNvSpPr>
          <p:nvPr/>
        </p:nvSpPr>
        <p:spPr bwMode="auto">
          <a:xfrm>
            <a:off x="709613" y="2335213"/>
            <a:ext cx="2998787" cy="2749550"/>
          </a:xfrm>
          <a:custGeom>
            <a:avLst/>
            <a:gdLst>
              <a:gd name="T0" fmla="*/ 0 w 1889"/>
              <a:gd name="T1" fmla="*/ 2147483647 h 1732"/>
              <a:gd name="T2" fmla="*/ 2147483647 w 1889"/>
              <a:gd name="T3" fmla="*/ 0 h 1732"/>
              <a:gd name="T4" fmla="*/ 2147483647 w 1889"/>
              <a:gd name="T5" fmla="*/ 2147483647 h 1732"/>
              <a:gd name="T6" fmla="*/ 0 w 1889"/>
              <a:gd name="T7" fmla="*/ 2147483647 h 1732"/>
              <a:gd name="T8" fmla="*/ 0 60000 65536"/>
              <a:gd name="T9" fmla="*/ 0 60000 65536"/>
              <a:gd name="T10" fmla="*/ 0 60000 65536"/>
              <a:gd name="T11" fmla="*/ 0 60000 65536"/>
              <a:gd name="T12" fmla="*/ 0 w 1889"/>
              <a:gd name="T13" fmla="*/ 0 h 1732"/>
              <a:gd name="T14" fmla="*/ 1889 w 1889"/>
              <a:gd name="T15" fmla="*/ 1732 h 17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89" h="1732">
                <a:moveTo>
                  <a:pt x="0" y="1715"/>
                </a:moveTo>
                <a:lnTo>
                  <a:pt x="1857" y="0"/>
                </a:lnTo>
                <a:lnTo>
                  <a:pt x="1889" y="1732"/>
                </a:lnTo>
                <a:lnTo>
                  <a:pt x="0" y="1715"/>
                </a:lnTo>
                <a:close/>
              </a:path>
            </a:pathLst>
          </a:custGeom>
          <a:solidFill>
            <a:srgbClr val="9933FF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84213" y="2349500"/>
            <a:ext cx="3024187" cy="2735263"/>
          </a:xfrm>
          <a:prstGeom prst="rect">
            <a:avLst/>
          </a:prstGeom>
          <a:solidFill>
            <a:srgbClr val="BBE0E3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№523</a:t>
            </a:r>
          </a:p>
        </p:txBody>
      </p:sp>
      <p:sp>
        <p:nvSpPr>
          <p:cNvPr id="3081" name="Text Box 6"/>
          <p:cNvSpPr txBox="1">
            <a:spLocks noChangeArrowheads="1"/>
          </p:cNvSpPr>
          <p:nvPr/>
        </p:nvSpPr>
        <p:spPr bwMode="auto">
          <a:xfrm>
            <a:off x="1835150" y="512763"/>
            <a:ext cx="68405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Осевое сечение цилиндра – квадрат, диагональ которого равна 20 см. Найдите: а) высоту цилиндра; б)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цилиндра</a:t>
            </a:r>
          </a:p>
        </p:txBody>
      </p:sp>
      <p:sp>
        <p:nvSpPr>
          <p:cNvPr id="3082" name="Line 8"/>
          <p:cNvSpPr>
            <a:spLocks noChangeShapeType="1"/>
          </p:cNvSpPr>
          <p:nvPr/>
        </p:nvSpPr>
        <p:spPr bwMode="auto">
          <a:xfrm>
            <a:off x="684213" y="2349500"/>
            <a:ext cx="2951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3" name="Line 9"/>
          <p:cNvSpPr>
            <a:spLocks noChangeShapeType="1"/>
          </p:cNvSpPr>
          <p:nvPr/>
        </p:nvSpPr>
        <p:spPr bwMode="auto">
          <a:xfrm>
            <a:off x="755650" y="5084763"/>
            <a:ext cx="29527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Text Box 10"/>
          <p:cNvSpPr txBox="1">
            <a:spLocks noChangeArrowheads="1"/>
          </p:cNvSpPr>
          <p:nvPr/>
        </p:nvSpPr>
        <p:spPr bwMode="auto">
          <a:xfrm>
            <a:off x="6588125" y="1676400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Решение.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356100" y="2205038"/>
            <a:ext cx="4643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Проведем диагональ АС сечения АВС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6" name="Text Box 12"/>
          <p:cNvSpPr txBox="1">
            <a:spLocks noChangeArrowheads="1"/>
          </p:cNvSpPr>
          <p:nvPr/>
        </p:nvSpPr>
        <p:spPr bwMode="auto">
          <a:xfrm>
            <a:off x="395288" y="4941888"/>
            <a:ext cx="36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A</a:t>
            </a:r>
            <a:endParaRPr lang="ru-RU" sz="2000" b="1"/>
          </a:p>
        </p:txBody>
      </p:sp>
      <p:sp>
        <p:nvSpPr>
          <p:cNvPr id="3087" name="Text Box 13"/>
          <p:cNvSpPr txBox="1">
            <a:spLocks noChangeArrowheads="1"/>
          </p:cNvSpPr>
          <p:nvPr/>
        </p:nvSpPr>
        <p:spPr bwMode="auto">
          <a:xfrm>
            <a:off x="323850" y="2133600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B</a:t>
            </a:r>
            <a:endParaRPr lang="ru-RU" sz="2000" b="1"/>
          </a:p>
        </p:txBody>
      </p:sp>
      <p:sp>
        <p:nvSpPr>
          <p:cNvPr id="3088" name="Text Box 14"/>
          <p:cNvSpPr txBox="1">
            <a:spLocks noChangeArrowheads="1"/>
          </p:cNvSpPr>
          <p:nvPr/>
        </p:nvSpPr>
        <p:spPr bwMode="auto">
          <a:xfrm>
            <a:off x="3636963" y="2133600"/>
            <a:ext cx="4302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C</a:t>
            </a:r>
            <a:endParaRPr lang="ru-RU" sz="2000" b="1"/>
          </a:p>
        </p:txBody>
      </p:sp>
      <p:sp>
        <p:nvSpPr>
          <p:cNvPr id="3089" name="Text Box 15"/>
          <p:cNvSpPr txBox="1">
            <a:spLocks noChangeArrowheads="1"/>
          </p:cNvSpPr>
          <p:nvPr/>
        </p:nvSpPr>
        <p:spPr bwMode="auto">
          <a:xfrm>
            <a:off x="3635375" y="50133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D</a:t>
            </a:r>
            <a:endParaRPr lang="ru-RU" sz="2000" b="1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V="1">
            <a:off x="684213" y="2349500"/>
            <a:ext cx="2951162" cy="273526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4356100" y="2924175"/>
            <a:ext cx="4643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ADC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– равнобедренный, прямоугольный, А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D=DC,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 = 2r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en-US" sz="2000" b="1" i="1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356100" y="3638550"/>
            <a:ext cx="3671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ym typeface="Symbol" pitchFamily="18" charset="2"/>
              </a:rPr>
              <a:t> </a:t>
            </a:r>
            <a:r>
              <a:rPr lang="ru-RU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CAD</a:t>
            </a:r>
            <a:r>
              <a:rPr lang="ru-RU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lang="ru-RU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ACD=45</a:t>
            </a:r>
            <a:r>
              <a:rPr lang="ru-RU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тогда</a:t>
            </a:r>
            <a:endParaRPr lang="en-US" b="1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971550" y="4652963"/>
            <a:ext cx="796925" cy="431800"/>
            <a:chOff x="612" y="2931"/>
            <a:chExt cx="502" cy="272"/>
          </a:xfrm>
        </p:grpSpPr>
        <p:sp>
          <p:nvSpPr>
            <p:cNvPr id="3103" name="Arc 18"/>
            <p:cNvSpPr>
              <a:spLocks/>
            </p:cNvSpPr>
            <p:nvPr/>
          </p:nvSpPr>
          <p:spPr bwMode="auto">
            <a:xfrm rot="1108188">
              <a:off x="612" y="3022"/>
              <a:ext cx="181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04" name="Rectangle 25"/>
            <p:cNvSpPr>
              <a:spLocks noChangeArrowheads="1"/>
            </p:cNvSpPr>
            <p:nvPr/>
          </p:nvSpPr>
          <p:spPr bwMode="auto">
            <a:xfrm>
              <a:off x="748" y="2931"/>
              <a:ext cx="3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ym typeface="Symbol" pitchFamily="18" charset="2"/>
                </a:rPr>
                <a:t>45</a:t>
              </a:r>
              <a:endParaRPr lang="ru-RU" sz="2000" b="1">
                <a:sym typeface="Symbol" pitchFamily="18" charset="2"/>
              </a:endParaRP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054350" y="2636838"/>
            <a:ext cx="581025" cy="647700"/>
            <a:chOff x="1924" y="1661"/>
            <a:chExt cx="366" cy="408"/>
          </a:xfrm>
        </p:grpSpPr>
        <p:sp>
          <p:nvSpPr>
            <p:cNvPr id="3101" name="Arc 22"/>
            <p:cNvSpPr>
              <a:spLocks/>
            </p:cNvSpPr>
            <p:nvPr/>
          </p:nvSpPr>
          <p:spPr bwMode="auto">
            <a:xfrm rot="-10533380">
              <a:off x="2109" y="1661"/>
              <a:ext cx="181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02" name="Rectangle 26"/>
            <p:cNvSpPr>
              <a:spLocks noChangeArrowheads="1"/>
            </p:cNvSpPr>
            <p:nvPr/>
          </p:nvSpPr>
          <p:spPr bwMode="auto">
            <a:xfrm>
              <a:off x="1924" y="1819"/>
              <a:ext cx="3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ym typeface="Symbol" pitchFamily="18" charset="2"/>
                </a:rPr>
                <a:t>45</a:t>
              </a:r>
              <a:endParaRPr lang="ru-RU" sz="2000" b="1">
                <a:sym typeface="Symbol" pitchFamily="18" charset="2"/>
              </a:endParaRPr>
            </a:p>
          </p:txBody>
        </p:sp>
      </p:grp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1671638" y="335756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20</a:t>
            </a:r>
          </a:p>
        </p:txBody>
      </p:sp>
      <p:sp>
        <p:nvSpPr>
          <p:cNvPr id="3096" name="Rectangle 28"/>
          <p:cNvSpPr>
            <a:spLocks noChangeArrowheads="1"/>
          </p:cNvSpPr>
          <p:nvPr/>
        </p:nvSpPr>
        <p:spPr bwMode="auto">
          <a:xfrm>
            <a:off x="3419475" y="4795838"/>
            <a:ext cx="288925" cy="288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174" name="Object 30"/>
          <p:cNvGraphicFramePr>
            <a:graphicFrameLocks noChangeAspect="1"/>
          </p:cNvGraphicFramePr>
          <p:nvPr/>
        </p:nvGraphicFramePr>
        <p:xfrm>
          <a:off x="4368800" y="3903663"/>
          <a:ext cx="4006850" cy="820737"/>
        </p:xfrm>
        <a:graphic>
          <a:graphicData uri="http://schemas.openxmlformats.org/presentationml/2006/ole">
            <p:oleObj spid="_x0000_s1026" name="Equation" r:id="rId3" imgW="2108160" imgH="431640" progId="Equation.3">
              <p:embed/>
            </p:oleObj>
          </a:graphicData>
        </a:graphic>
      </p:graphicFrame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4427538" y="4652963"/>
            <a:ext cx="403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3. Найдем радиус основания</a:t>
            </a:r>
          </a:p>
        </p:txBody>
      </p:sp>
      <p:graphicFrame>
        <p:nvGraphicFramePr>
          <p:cNvPr id="6176" name="Object 32"/>
          <p:cNvGraphicFramePr>
            <a:graphicFrameLocks noChangeAspect="1"/>
          </p:cNvGraphicFramePr>
          <p:nvPr/>
        </p:nvGraphicFramePr>
        <p:xfrm>
          <a:off x="4476750" y="4941888"/>
          <a:ext cx="2568575" cy="792162"/>
        </p:xfrm>
        <a:graphic>
          <a:graphicData uri="http://schemas.openxmlformats.org/presentationml/2006/ole">
            <p:oleObj spid="_x0000_s1027" name="Equation" r:id="rId4" imgW="1320480" imgH="431640" progId="Equation.3">
              <p:embed/>
            </p:oleObj>
          </a:graphicData>
        </a:graphic>
      </p:graphicFrame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323850" y="5810250"/>
            <a:ext cx="424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 Найдем площадь основания</a:t>
            </a:r>
          </a:p>
        </p:txBody>
      </p:sp>
      <p:graphicFrame>
        <p:nvGraphicFramePr>
          <p:cNvPr id="6178" name="Object 34"/>
          <p:cNvGraphicFramePr>
            <a:graphicFrameLocks noChangeAspect="1"/>
          </p:cNvGraphicFramePr>
          <p:nvPr/>
        </p:nvGraphicFramePr>
        <p:xfrm>
          <a:off x="4500563" y="5661025"/>
          <a:ext cx="3816350" cy="619125"/>
        </p:xfrm>
        <a:graphic>
          <a:graphicData uri="http://schemas.openxmlformats.org/presentationml/2006/ole">
            <p:oleObj spid="_x0000_s1028" name="Equation" r:id="rId5" imgW="1803240" imgH="291960" progId="Equation.3">
              <p:embed/>
            </p:oleObj>
          </a:graphicData>
        </a:graphic>
      </p:graphicFrame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323850" y="6238875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000" b="1" dirty="0"/>
              <a:t> </a:t>
            </a:r>
          </a:p>
        </p:txBody>
      </p:sp>
      <p:graphicFrame>
        <p:nvGraphicFramePr>
          <p:cNvPr id="6180" name="Object 36"/>
          <p:cNvGraphicFramePr>
            <a:graphicFrameLocks noChangeAspect="1"/>
          </p:cNvGraphicFramePr>
          <p:nvPr/>
        </p:nvGraphicFramePr>
        <p:xfrm>
          <a:off x="1403350" y="6165850"/>
          <a:ext cx="2303463" cy="485775"/>
        </p:xfrm>
        <a:graphic>
          <a:graphicData uri="http://schemas.openxmlformats.org/presentationml/2006/ole">
            <p:oleObj spid="_x0000_s1029" name="Equation" r:id="rId6" imgW="1143000" imgH="241200" progId="Equation.3">
              <p:embed/>
            </p:oleObj>
          </a:graphicData>
        </a:graphic>
      </p:graphicFrame>
      <p:pic>
        <p:nvPicPr>
          <p:cNvPr id="3100" name="Picture 4" descr="Безымянный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3357563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2" grpId="0" animBg="1"/>
      <p:bldP spid="6155" grpId="0"/>
      <p:bldP spid="6160" grpId="0" animBg="1"/>
      <p:bldP spid="6161" grpId="0"/>
      <p:bldP spid="6167" grpId="0"/>
      <p:bldP spid="6171" grpId="0"/>
      <p:bldP spid="6175" grpId="0"/>
      <p:bldP spid="6177" grpId="0"/>
      <p:bldP spid="61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2" name="Oval 34"/>
          <p:cNvSpPr>
            <a:spLocks noChangeArrowheads="1"/>
          </p:cNvSpPr>
          <p:nvPr/>
        </p:nvSpPr>
        <p:spPr bwMode="auto">
          <a:xfrm>
            <a:off x="539750" y="4868863"/>
            <a:ext cx="3024188" cy="1152525"/>
          </a:xfrm>
          <a:prstGeom prst="ellipse">
            <a:avLst/>
          </a:prstGeom>
          <a:solidFill>
            <a:srgbClr val="FFFF00">
              <a:alpha val="50195"/>
            </a:srgbClr>
          </a:solidFill>
          <a:ln w="2857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Text Box 19"/>
          <p:cNvSpPr txBox="1">
            <a:spLocks noChangeArrowheads="1"/>
          </p:cNvSpPr>
          <p:nvPr/>
        </p:nvSpPr>
        <p:spPr bwMode="auto">
          <a:xfrm>
            <a:off x="179388" y="763588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№525</a:t>
            </a:r>
          </a:p>
        </p:txBody>
      </p:sp>
      <p:sp>
        <p:nvSpPr>
          <p:cNvPr id="4107" name="Text Box 20"/>
          <p:cNvSpPr txBox="1">
            <a:spLocks noChangeArrowheads="1"/>
          </p:cNvSpPr>
          <p:nvPr/>
        </p:nvSpPr>
        <p:spPr bwMode="auto">
          <a:xfrm>
            <a:off x="2339975" y="512763"/>
            <a:ext cx="66246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Площадь осевого сечения цилиндра равна 10 м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а площадь основания – 5 м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Найдите высоту цилиндра</a:t>
            </a:r>
            <a:r>
              <a:rPr lang="ru-RU" sz="24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4108" name="Text Box 25"/>
          <p:cNvSpPr txBox="1">
            <a:spLocks noChangeArrowheads="1"/>
          </p:cNvSpPr>
          <p:nvPr/>
        </p:nvSpPr>
        <p:spPr bwMode="auto">
          <a:xfrm>
            <a:off x="6732588" y="1844675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Решение.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3851275" y="2347913"/>
            <a:ext cx="403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Площадь основания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круг,</a:t>
            </a:r>
          </a:p>
        </p:txBody>
      </p:sp>
      <p:graphicFrame>
        <p:nvGraphicFramePr>
          <p:cNvPr id="7195" name="Object 27"/>
          <p:cNvGraphicFramePr>
            <a:graphicFrameLocks noChangeAspect="1"/>
          </p:cNvGraphicFramePr>
          <p:nvPr/>
        </p:nvGraphicFramePr>
        <p:xfrm>
          <a:off x="4324350" y="2924175"/>
          <a:ext cx="1333500" cy="452438"/>
        </p:xfrm>
        <a:graphic>
          <a:graphicData uri="http://schemas.openxmlformats.org/presentationml/2006/ole">
            <p:oleObj spid="_x0000_s33794" name="Equation" r:id="rId3" imgW="787320" imgH="266400" progId="Equation.DSMT4">
              <p:embed/>
            </p:oleObj>
          </a:graphicData>
        </a:graphic>
      </p:graphicFrame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5764213" y="2995613"/>
            <a:ext cx="1008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тогда </a:t>
            </a:r>
          </a:p>
        </p:txBody>
      </p:sp>
      <p:graphicFrame>
        <p:nvGraphicFramePr>
          <p:cNvPr id="7197" name="Object 29"/>
          <p:cNvGraphicFramePr>
            <a:graphicFrameLocks noChangeAspect="1"/>
          </p:cNvGraphicFramePr>
          <p:nvPr/>
        </p:nvGraphicFramePr>
        <p:xfrm>
          <a:off x="6772275" y="2779713"/>
          <a:ext cx="1687513" cy="809625"/>
        </p:xfrm>
        <a:graphic>
          <a:graphicData uri="http://schemas.openxmlformats.org/presentationml/2006/ole">
            <p:oleObj spid="_x0000_s33795" name="Equation" r:id="rId4" imgW="927000" imgH="444240" progId="Equation.3">
              <p:embed/>
            </p:oleObj>
          </a:graphicData>
        </a:graphic>
      </p:graphicFrame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3779838" y="3752850"/>
            <a:ext cx="511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2. Площадь сечения – прямоугольник,</a:t>
            </a:r>
          </a:p>
        </p:txBody>
      </p:sp>
      <p:graphicFrame>
        <p:nvGraphicFramePr>
          <p:cNvPr id="7199" name="Object 31"/>
          <p:cNvGraphicFramePr>
            <a:graphicFrameLocks noChangeAspect="1"/>
          </p:cNvGraphicFramePr>
          <p:nvPr/>
        </p:nvGraphicFramePr>
        <p:xfrm>
          <a:off x="4214810" y="4286256"/>
          <a:ext cx="2881313" cy="498475"/>
        </p:xfrm>
        <a:graphic>
          <a:graphicData uri="http://schemas.openxmlformats.org/presentationml/2006/ole">
            <p:oleObj spid="_x0000_s33796" name="Equation" r:id="rId5" imgW="1320480" imgH="228600" progId="Equation.3">
              <p:embed/>
            </p:oleObj>
          </a:graphicData>
        </a:graphic>
      </p:graphicFrame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7162800" y="43275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тогда </a:t>
            </a:r>
          </a:p>
        </p:txBody>
      </p:sp>
      <p:graphicFrame>
        <p:nvGraphicFramePr>
          <p:cNvPr id="7201" name="Object 33"/>
          <p:cNvGraphicFramePr>
            <a:graphicFrameLocks noChangeAspect="1"/>
          </p:cNvGraphicFramePr>
          <p:nvPr/>
        </p:nvGraphicFramePr>
        <p:xfrm>
          <a:off x="4211638" y="4797425"/>
          <a:ext cx="4248150" cy="863600"/>
        </p:xfrm>
        <a:graphic>
          <a:graphicData uri="http://schemas.openxmlformats.org/presentationml/2006/ole">
            <p:oleObj spid="_x0000_s33797" name="Equation" r:id="rId6" imgW="2184120" imgH="444240" progId="Equation.3">
              <p:embed/>
            </p:oleObj>
          </a:graphicData>
        </a:graphic>
      </p:graphicFrame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3778250" y="5753100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Ответ: </a:t>
            </a:r>
          </a:p>
        </p:txBody>
      </p:sp>
      <p:graphicFrame>
        <p:nvGraphicFramePr>
          <p:cNvPr id="7204" name="Object 36"/>
          <p:cNvGraphicFramePr>
            <a:graphicFrameLocks noChangeAspect="1"/>
          </p:cNvGraphicFramePr>
          <p:nvPr/>
        </p:nvGraphicFramePr>
        <p:xfrm>
          <a:off x="4786313" y="5608638"/>
          <a:ext cx="865187" cy="557212"/>
        </p:xfrm>
        <a:graphic>
          <a:graphicData uri="http://schemas.openxmlformats.org/presentationml/2006/ole">
            <p:oleObj spid="_x0000_s33798" name="Equation" r:id="rId7" imgW="355320" imgH="228600" progId="Equation.3">
              <p:embed/>
            </p:oleObj>
          </a:graphicData>
        </a:graphic>
      </p:graphicFrame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39750" y="1773238"/>
            <a:ext cx="3094038" cy="4429125"/>
            <a:chOff x="340" y="1117"/>
            <a:chExt cx="1949" cy="2790"/>
          </a:xfrm>
        </p:grpSpPr>
        <p:sp>
          <p:nvSpPr>
            <p:cNvPr id="4116" name="Freeform 24"/>
            <p:cNvSpPr>
              <a:spLocks/>
            </p:cNvSpPr>
            <p:nvPr/>
          </p:nvSpPr>
          <p:spPr bwMode="auto">
            <a:xfrm>
              <a:off x="567" y="1344"/>
              <a:ext cx="1542" cy="2313"/>
            </a:xfrm>
            <a:custGeom>
              <a:avLst/>
              <a:gdLst>
                <a:gd name="T0" fmla="*/ 0 w 1542"/>
                <a:gd name="T1" fmla="*/ 2313 h 2313"/>
                <a:gd name="T2" fmla="*/ 0 w 1542"/>
                <a:gd name="T3" fmla="*/ 362 h 2313"/>
                <a:gd name="T4" fmla="*/ 1542 w 1542"/>
                <a:gd name="T5" fmla="*/ 0 h 2313"/>
                <a:gd name="T6" fmla="*/ 1542 w 1542"/>
                <a:gd name="T7" fmla="*/ 1905 h 2313"/>
                <a:gd name="T8" fmla="*/ 0 w 1542"/>
                <a:gd name="T9" fmla="*/ 2313 h 2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2"/>
                <a:gd name="T16" fmla="*/ 0 h 2313"/>
                <a:gd name="T17" fmla="*/ 1542 w 1542"/>
                <a:gd name="T18" fmla="*/ 2313 h 23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2" h="2313">
                  <a:moveTo>
                    <a:pt x="0" y="2313"/>
                  </a:moveTo>
                  <a:lnTo>
                    <a:pt x="0" y="362"/>
                  </a:lnTo>
                  <a:lnTo>
                    <a:pt x="1542" y="0"/>
                  </a:lnTo>
                  <a:lnTo>
                    <a:pt x="1542" y="1905"/>
                  </a:lnTo>
                  <a:lnTo>
                    <a:pt x="0" y="231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7" name="Line 7"/>
            <p:cNvSpPr>
              <a:spLocks noChangeShapeType="1"/>
            </p:cNvSpPr>
            <p:nvPr/>
          </p:nvSpPr>
          <p:spPr bwMode="auto">
            <a:xfrm flipV="1">
              <a:off x="567" y="3249"/>
              <a:ext cx="1542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8" name="Text Box 8"/>
            <p:cNvSpPr txBox="1">
              <a:spLocks noChangeArrowheads="1"/>
            </p:cNvSpPr>
            <p:nvPr/>
          </p:nvSpPr>
          <p:spPr bwMode="auto">
            <a:xfrm>
              <a:off x="431" y="3657"/>
              <a:ext cx="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A</a:t>
              </a:r>
              <a:endParaRPr lang="ru-RU" sz="2000" b="1"/>
            </a:p>
          </p:txBody>
        </p:sp>
        <p:sp>
          <p:nvSpPr>
            <p:cNvPr id="4119" name="Text Box 9"/>
            <p:cNvSpPr txBox="1">
              <a:spLocks noChangeArrowheads="1"/>
            </p:cNvSpPr>
            <p:nvPr/>
          </p:nvSpPr>
          <p:spPr bwMode="auto">
            <a:xfrm>
              <a:off x="340" y="1661"/>
              <a:ext cx="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B</a:t>
              </a:r>
              <a:endParaRPr lang="ru-RU" sz="2000" b="1"/>
            </a:p>
          </p:txBody>
        </p:sp>
        <p:sp>
          <p:nvSpPr>
            <p:cNvPr id="4120" name="Text Box 10"/>
            <p:cNvSpPr txBox="1">
              <a:spLocks noChangeArrowheads="1"/>
            </p:cNvSpPr>
            <p:nvPr/>
          </p:nvSpPr>
          <p:spPr bwMode="auto">
            <a:xfrm>
              <a:off x="2018" y="1117"/>
              <a:ext cx="2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C</a:t>
              </a:r>
              <a:endParaRPr lang="ru-RU" sz="2000" b="1"/>
            </a:p>
          </p:txBody>
        </p:sp>
        <p:sp>
          <p:nvSpPr>
            <p:cNvPr id="4121" name="Text Box 11"/>
            <p:cNvSpPr txBox="1">
              <a:spLocks noChangeArrowheads="1"/>
            </p:cNvSpPr>
            <p:nvPr/>
          </p:nvSpPr>
          <p:spPr bwMode="auto">
            <a:xfrm>
              <a:off x="1927" y="2976"/>
              <a:ext cx="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D</a:t>
              </a:r>
              <a:endParaRPr lang="ru-RU" sz="2000" b="1"/>
            </a:p>
          </p:txBody>
        </p:sp>
        <p:sp>
          <p:nvSpPr>
            <p:cNvPr id="4122" name="Line 21"/>
            <p:cNvSpPr>
              <a:spLocks noChangeShapeType="1"/>
            </p:cNvSpPr>
            <p:nvPr/>
          </p:nvSpPr>
          <p:spPr bwMode="auto">
            <a:xfrm flipV="1">
              <a:off x="567" y="1344"/>
              <a:ext cx="1543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23" name="Line 22"/>
            <p:cNvSpPr>
              <a:spLocks noChangeShapeType="1"/>
            </p:cNvSpPr>
            <p:nvPr/>
          </p:nvSpPr>
          <p:spPr bwMode="auto">
            <a:xfrm>
              <a:off x="567" y="1706"/>
              <a:ext cx="0" cy="19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24" name="Line 23"/>
            <p:cNvSpPr>
              <a:spLocks noChangeShapeType="1"/>
            </p:cNvSpPr>
            <p:nvPr/>
          </p:nvSpPr>
          <p:spPr bwMode="auto">
            <a:xfrm>
              <a:off x="2109" y="1344"/>
              <a:ext cx="0" cy="19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25" name="Text Box 37"/>
            <p:cNvSpPr txBox="1">
              <a:spLocks noChangeArrowheads="1"/>
            </p:cNvSpPr>
            <p:nvPr/>
          </p:nvSpPr>
          <p:spPr bwMode="auto">
            <a:xfrm>
              <a:off x="930" y="3475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i="1">
                  <a:latin typeface="Times New Roman" pitchFamily="18" charset="0"/>
                </a:rPr>
                <a:t>r</a:t>
              </a:r>
              <a:endParaRPr lang="ru-RU" sz="2400" b="1" i="1">
                <a:latin typeface="Times New Roman" pitchFamily="18" charset="0"/>
              </a:endParaRPr>
            </a:p>
          </p:txBody>
        </p:sp>
      </p:grpSp>
      <p:pic>
        <p:nvPicPr>
          <p:cNvPr id="4115" name="Picture 5" descr="Безымянный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557338"/>
            <a:ext cx="3357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2" grpId="0" animBg="1"/>
      <p:bldP spid="7194" grpId="0"/>
      <p:bldP spid="7196" grpId="0"/>
      <p:bldP spid="7198" grpId="0"/>
      <p:bldP spid="7200" grpId="0"/>
      <p:bldP spid="72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620713"/>
            <a:ext cx="266382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39750" y="1341438"/>
            <a:ext cx="532923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Плоскость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, параллельная оси цилиндра, отсекает от окружности основания дугу </a:t>
            </a:r>
            <a:r>
              <a:rPr lang="en-US" sz="22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sz="2200" b="1" i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lang="en-US" sz="22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с градусной мерой . Радиус цилиндра равен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высота равна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расстояние между осью цилиндра ОО</a:t>
            </a:r>
            <a:r>
              <a:rPr lang="ru-RU" sz="22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и плоскостью  равно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39750" y="3951288"/>
            <a:ext cx="39719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1) Докажите, что сечение цилиндра плоскостью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 есть прямоугольник.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005388" y="5187950"/>
            <a:ext cx="31670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2) Найдите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если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см,  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120.</a:t>
            </a:r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5005388" y="3962400"/>
            <a:ext cx="38877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1) Составьте план вычисления площади сечения по данным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,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h, 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539750" y="5157788"/>
            <a:ext cx="30972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2) Найдите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если 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см,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60.</a:t>
            </a:r>
          </a:p>
        </p:txBody>
      </p:sp>
      <p:sp>
        <p:nvSpPr>
          <p:cNvPr id="18440" name="WordArt 10"/>
          <p:cNvSpPr>
            <a:spLocks noChangeArrowheads="1" noChangeShapeType="1" noTextEdit="1"/>
          </p:cNvSpPr>
          <p:nvPr/>
        </p:nvSpPr>
        <p:spPr bwMode="auto">
          <a:xfrm>
            <a:off x="561975" y="765175"/>
            <a:ext cx="516255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</a:p>
        </p:txBody>
      </p:sp>
      <p:sp>
        <p:nvSpPr>
          <p:cNvPr id="18441" name="Line 11"/>
          <p:cNvSpPr>
            <a:spLocks noChangeShapeType="1"/>
          </p:cNvSpPr>
          <p:nvPr/>
        </p:nvSpPr>
        <p:spPr bwMode="auto">
          <a:xfrm>
            <a:off x="4643438" y="4076700"/>
            <a:ext cx="0" cy="2376488"/>
          </a:xfrm>
          <a:prstGeom prst="line">
            <a:avLst/>
          </a:prstGeom>
          <a:noFill/>
          <a:ln w="76200" cmpd="tri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66725" y="6140450"/>
            <a:ext cx="1296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619250" y="614045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10</a:t>
            </a:r>
          </a:p>
        </p:txBody>
      </p:sp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6219825" y="6067425"/>
          <a:ext cx="657225" cy="493713"/>
        </p:xfrm>
        <a:graphic>
          <a:graphicData uri="http://schemas.openxmlformats.org/presentationml/2006/ole">
            <p:oleObj spid="_x0000_s34818" name="Equation" r:id="rId4" imgW="304560" imgH="228600" progId="Equation.3">
              <p:embed/>
            </p:oleObj>
          </a:graphicData>
        </a:graphic>
      </p:graphicFrame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003800" y="6140450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3"/>
                  </p:tgtEl>
                </p:cond>
              </p:nextCondLst>
            </p:seq>
          </p:childTnLst>
        </p:cTn>
      </p:par>
    </p:tnLst>
    <p:bldLst>
      <p:bldP spid="184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2195513" y="1268413"/>
            <a:ext cx="69135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Повторить стр.130-132, гл. 1, п.59-60, </a:t>
            </a:r>
          </a:p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522,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524,№526.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195513" y="3357563"/>
            <a:ext cx="66246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Что нового вы узнали на уроке?</a:t>
            </a:r>
          </a:p>
          <a:p>
            <a:endParaRPr lang="ru-RU" sz="2200" b="1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857489" y="739775"/>
            <a:ext cx="42343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u="sng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357555" y="2781300"/>
            <a:ext cx="321471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u="sng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195513" y="4779963"/>
            <a:ext cx="64039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Можете ли вы объяснить решение данных задач однокласснику, пропустившему урок сегодня?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195513" y="3795713"/>
            <a:ext cx="284898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Чему вы научились?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195513" y="4297363"/>
            <a:ext cx="51548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Какое у вас настроение в конце урока?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5925941"/>
            <a:ext cx="422487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Спасибо, за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364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Поток</vt:lpstr>
      <vt:lpstr>Microsoft Equation 3.0</vt:lpstr>
      <vt:lpstr>MathType 5.0 Equation</vt:lpstr>
      <vt:lpstr>Цилиндр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Цилиндр </dc:title>
  <dc:creator>Admin</dc:creator>
  <cp:lastModifiedBy>Admin</cp:lastModifiedBy>
  <cp:revision>11</cp:revision>
  <dcterms:created xsi:type="dcterms:W3CDTF">2016-08-23T07:25:20Z</dcterms:created>
  <dcterms:modified xsi:type="dcterms:W3CDTF">2016-08-23T09:09:24Z</dcterms:modified>
</cp:coreProperties>
</file>